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1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6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7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36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9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6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6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0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2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B652-80CB-42F2-827B-CBBA6736FAA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887A56-0AC0-4CDC-AB9E-61C2309DE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B8%D1%84%D1%80%D0%BE%D0%B2%D0%B0%D1%8F_%D0%BF%D0%BE%D0%B4%D0%BF%D0%B8%D1%81%D1%8C" TargetMode="External"/><Relationship Id="rId3" Type="http://schemas.openxmlformats.org/officeDocument/2006/relationships/hyperlink" Target="https://ru.wikipedia.org/wiki/%D0%93%D1%80%D0%B5%D1%87%D0%B5%D1%81%D0%BA%D0%B8%D0%B9_%D1%8F%D0%B7%D1%8B%D0%BA" TargetMode="External"/><Relationship Id="rId7" Type="http://schemas.openxmlformats.org/officeDocument/2006/relationships/hyperlink" Target="https://ru.wikipedia.org/wiki/%D0%AD%D0%BB%D0%B5%D0%BA%D1%82%D1%80%D0%BE%D0%BD%D0%BD%D0%B0%D1%8F_%D0%BF%D0%BE%D1%87%D1%82%D0%B0" TargetMode="External"/><Relationship Id="rId12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0%B7%D0%B0_%D0%B4%D0%B0%D0%BD%D0%BD%D1%8B%D1%85" TargetMode="External"/><Relationship Id="rId11" Type="http://schemas.openxmlformats.org/officeDocument/2006/relationships/hyperlink" Target="https://ru.wikipedia.org/wiki/%D0%A4%D0%B0%D0%B9%D0%BB" TargetMode="External"/><Relationship Id="rId5" Type="http://schemas.openxmlformats.org/officeDocument/2006/relationships/hyperlink" Target="https://ru.wikipedia.org/wiki/%D0%A3%D1%87%D1%91%D1%82%D0%BD%D0%B0%D1%8F_%D0%B7%D0%B0%D0%BF%D0%B8%D1%81%D1%8C" TargetMode="External"/><Relationship Id="rId10" Type="http://schemas.openxmlformats.org/officeDocument/2006/relationships/hyperlink" Target="https://ru.wikipedia.org/wiki/%D0%9A%D0%BE%D0%BD%D1%82%D1%80%D0%BE%D0%BB%D1%8C%D0%BD%D0%B0%D1%8F_%D1%81%D1%83%D0%BC%D0%BC%D0%B0" TargetMode="External"/><Relationship Id="rId4" Type="http://schemas.openxmlformats.org/officeDocument/2006/relationships/hyperlink" Target="https://ru.wiktionary.org/wiki/%CE%B1%E1%BD%90%CE%B8%CE%B5%CE%BD%CF%84%CE%B9%CE%BA%CF%8C%CF%82" TargetMode="External"/><Relationship Id="rId9" Type="http://schemas.openxmlformats.org/officeDocument/2006/relationships/hyperlink" Target="https://ru.wikipedia.org/wiki/%D0%9A%D1%80%D0%B8%D0%BF%D1%82%D0%BE%D1%81%D0%B8%D1%81%D1%82%D0%B5%D0%BC%D0%B0_%D1%81_%D0%BE%D1%82%D0%BA%D1%80%D1%8B%D1%82%D1%8B%D0%BC_%D0%BA%D0%BB%D1%8E%D1%87%D0%BE%D0%B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6%D0%B8%D1%84%D1%80%D0%BE%D0%B2%D0%BE%D0%B9_%D1%81%D0%B5%D1%80%D1%82%D0%B8%D1%84%D0%B8%D0%BA%D0%B0%D1%8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921" y="188871"/>
            <a:ext cx="7766936" cy="85741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государственный аграрный университет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222131"/>
            <a:ext cx="7766936" cy="46511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Лабораторная работа № 2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Исследование различных методов, способов и механизмов программно-аппаратной защиты информации» 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компетенций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ОПК-3.1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Выбирает принципы, методы и средства решения стандартных задач профессиональной деятельности на основе информационной и библиографической культуры с применением информационно- коммуникационных технологий и с учетом основных требований информационной безопасности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ОПК-3.2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-Решает стандартные задачи профессиональной деятельности на основе информационной и библиографической культуры с применением информационно- коммуникационных технологий и с учетом основных требований информационной безопасности.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ОПК-5.3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-Применяет методики инсталляции программного обеспечения, методики установки и тестирования аппаратного обеспечения для интеллектуальных, информационных и автоматизированных систем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ОПК-7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Способен осуществлять выбор платформ и инструментальных программно-аппаратных средств для реализации информационных систем;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4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285"/>
          </a:xfrm>
        </p:spPr>
        <p:txBody>
          <a:bodyPr/>
          <a:lstStyle/>
          <a:p>
            <a:r>
              <a:rPr lang="ru-RU" dirty="0" smtClean="0"/>
              <a:t>Задача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6769"/>
            <a:ext cx="8596668" cy="46345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слайде 9 - </a:t>
            </a:r>
            <a:r>
              <a:rPr lang="ru-RU" dirty="0"/>
              <a:t>Классификация методов и средств защиты </a:t>
            </a:r>
            <a:r>
              <a:rPr lang="ru-RU" dirty="0" smtClean="0"/>
              <a:t>найдите:</a:t>
            </a:r>
          </a:p>
          <a:p>
            <a:pPr marL="0" indent="0">
              <a:buNone/>
            </a:pPr>
            <a:r>
              <a:rPr lang="ru-RU" dirty="0" smtClean="0"/>
              <a:t>1. Место программных средств защиты</a:t>
            </a:r>
          </a:p>
          <a:p>
            <a:pPr marL="0" indent="0">
              <a:buNone/>
            </a:pPr>
            <a:r>
              <a:rPr lang="ru-RU" dirty="0" smtClean="0"/>
              <a:t>Решение:__________________________________________________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Место </a:t>
            </a:r>
            <a:r>
              <a:rPr lang="ru-RU" dirty="0" smtClean="0"/>
              <a:t>аппаратных средств </a:t>
            </a:r>
            <a:r>
              <a:rPr lang="ru-RU" dirty="0"/>
              <a:t>защиты</a:t>
            </a:r>
          </a:p>
          <a:p>
            <a:pPr marL="0" indent="0">
              <a:buNone/>
            </a:pPr>
            <a:r>
              <a:rPr lang="ru-RU" dirty="0" smtClean="0"/>
              <a:t>Решение:___________________________________________________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3. Опишите формальные средства защиты</a:t>
            </a:r>
          </a:p>
          <a:p>
            <a:pPr marL="0" indent="0">
              <a:buNone/>
            </a:pPr>
            <a:r>
              <a:rPr lang="ru-RU" dirty="0" smtClean="0"/>
              <a:t>Решение:____________________________________________________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4. Опишите неформальные </a:t>
            </a:r>
            <a:r>
              <a:rPr lang="ru-RU" dirty="0"/>
              <a:t>средства </a:t>
            </a:r>
            <a:r>
              <a:rPr lang="ru-RU" dirty="0" smtClean="0"/>
              <a:t>защиты</a:t>
            </a:r>
          </a:p>
          <a:p>
            <a:pPr marL="0" indent="0">
              <a:buNone/>
            </a:pPr>
            <a:r>
              <a:rPr lang="ru-RU" dirty="0" smtClean="0"/>
              <a:t>Решение:____________________________________________________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22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37513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защиты ( из Классификация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средств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 слайд 9)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4209"/>
            <a:ext cx="8596668" cy="4907154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Управление</a:t>
            </a:r>
            <a:r>
              <a:rPr lang="ru-RU" dirty="0"/>
              <a:t> представляет собой регулирование использования всех ресурсов системы в рамках установленного технологического цикла обработки и передачи данных, где в качестве ресурсов рассматриваются технические средства, ОС, программы, БД, элементы данных и т.п.</a:t>
            </a:r>
          </a:p>
          <a:p>
            <a:r>
              <a:rPr lang="ru-RU" u="sng" dirty="0"/>
              <a:t>Препятствия</a:t>
            </a:r>
            <a:r>
              <a:rPr lang="ru-RU" dirty="0"/>
              <a:t> физически преграждают нарушителю путь к защищаемым данным.</a:t>
            </a:r>
          </a:p>
          <a:p>
            <a:r>
              <a:rPr lang="ru-RU" u="sng" dirty="0"/>
              <a:t>Маскировка</a:t>
            </a:r>
            <a:r>
              <a:rPr lang="ru-RU" dirty="0"/>
              <a:t> представляет собой метод защиты данных путем их криптографического закрытия.</a:t>
            </a:r>
          </a:p>
          <a:p>
            <a:r>
              <a:rPr lang="ru-RU" u="sng" dirty="0"/>
              <a:t>Регламентация</a:t>
            </a:r>
            <a:r>
              <a:rPr lang="ru-RU" dirty="0"/>
              <a:t> как метод защиты заключается в разработке и реализации в процессе функционирования информационной системы комплексов мероприятий, создающих такие условия технологического цикла обработки данных, при которых минимизируется риск НСД к данным. Регламентация охватывает как структурное построение информационной системы, так и технологию обработки данных, организацию работы пользователей и персонала.</a:t>
            </a:r>
          </a:p>
          <a:p>
            <a:r>
              <a:rPr lang="ru-RU" u="sng" dirty="0"/>
              <a:t>Побуждение</a:t>
            </a:r>
            <a:r>
              <a:rPr lang="ru-RU" dirty="0"/>
              <a:t> состоит в создании такой обстановки и условий, при которых правила обращения с защищенными данными регулируются моральными и нравственными нормами.</a:t>
            </a:r>
          </a:p>
          <a:p>
            <a:r>
              <a:rPr lang="ru-RU" u="sng" dirty="0"/>
              <a:t>Принуждение</a:t>
            </a:r>
            <a:r>
              <a:rPr lang="ru-RU" dirty="0"/>
              <a:t> включает угрозу материальной, административной и уголовной ответственности за нарушение правил обращения с защищенными данными.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16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547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пользователя и предоставление прав доступа.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55077"/>
            <a:ext cx="10664743" cy="49862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Необходимы </a:t>
            </a:r>
            <a:r>
              <a:rPr lang="ru-RU" i="1" u="sng" dirty="0"/>
              <a:t>идентификация</a:t>
            </a:r>
            <a:r>
              <a:rPr lang="ru-RU" dirty="0"/>
              <a:t> (определение «кто это» – группы и, возможно, имени для выяснения на какие действия он имеет право) и </a:t>
            </a:r>
            <a:r>
              <a:rPr lang="ru-RU" i="1" u="sng" dirty="0"/>
              <a:t>аутентификация</a:t>
            </a:r>
            <a:r>
              <a:rPr lang="ru-RU" dirty="0"/>
              <a:t> (проверка подлинности, действительно ли «он это он») пользователя.</a:t>
            </a:r>
          </a:p>
          <a:p>
            <a:pPr marL="0" indent="0">
              <a:buNone/>
            </a:pPr>
            <a:r>
              <a:rPr lang="ru-RU" dirty="0"/>
              <a:t>Например, при входе в систему пользователь вводит свое имя (идентификация) и пароль (аутентификация). В банкоматах: идентификация – ввод карточки, аутентификация – набор PIN (</a:t>
            </a:r>
            <a:r>
              <a:rPr lang="ru-RU" u="sng" dirty="0" err="1"/>
              <a:t>P</a:t>
            </a:r>
            <a:r>
              <a:rPr lang="ru-RU" dirty="0" err="1"/>
              <a:t>ersonaI</a:t>
            </a:r>
            <a:r>
              <a:rPr lang="ru-RU" dirty="0"/>
              <a:t> </a:t>
            </a:r>
            <a:r>
              <a:rPr lang="ru-RU" u="sng" dirty="0" err="1"/>
              <a:t>I</a:t>
            </a:r>
            <a:r>
              <a:rPr lang="ru-RU" dirty="0" err="1"/>
              <a:t>dentification</a:t>
            </a:r>
            <a:r>
              <a:rPr lang="ru-RU" dirty="0"/>
              <a:t> </a:t>
            </a:r>
            <a:r>
              <a:rPr lang="ru-RU" u="sng" dirty="0" err="1"/>
              <a:t>N</a:t>
            </a:r>
            <a:r>
              <a:rPr lang="ru-RU" dirty="0" err="1"/>
              <a:t>umber</a:t>
            </a:r>
            <a:r>
              <a:rPr lang="ru-RU" dirty="0"/>
              <a:t>) кода. Могут использоваться </a:t>
            </a:r>
            <a:r>
              <a:rPr lang="ru-RU" i="1" u="sng" dirty="0" err="1"/>
              <a:t>токены</a:t>
            </a:r>
            <a:r>
              <a:rPr lang="ru-RU" dirty="0"/>
              <a:t> – физические ключи или магнитные карты, которые пользователь вставляет в считывающее устройство (</a:t>
            </a:r>
            <a:r>
              <a:rPr lang="ru-RU" i="1" dirty="0" err="1"/>
              <a:t>token</a:t>
            </a:r>
            <a:r>
              <a:rPr lang="ru-RU" dirty="0"/>
              <a:t> – опознавательный знак).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76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13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аутентификации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6701" y="1230923"/>
            <a:ext cx="9760605" cy="8175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Аутентифика́ция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ийский язык"/>
              </a:rPr>
              <a:t>англ.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0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&lt;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Греческий язык"/>
              </a:rPr>
              <a:t>греч.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wikt:αὐθεντικός"/>
              </a:rPr>
              <a:t>αὐθεντικός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altLang="ru-RU" sz="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[authentikos]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«реальный, подлинный» &lt; αὐτός </a:t>
            </a:r>
            <a:r>
              <a:rPr kumimoji="0" lang="el-GR" altLang="ru-RU" sz="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[autos]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«сам; он самый») — процедура проверки подлинности, например:</a:t>
            </a:r>
            <a:endParaRPr kumimoji="0" lang="el-GR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подлинности пользователя путём сравнения введённого им пароля (для указанного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Учётная запись"/>
              </a:rPr>
              <a:t>логина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 паролем, сохранённым в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База данных"/>
              </a:rPr>
              <a:t>базе данных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пользовательских логинов;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подлинности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Электронная почта"/>
              </a:rPr>
              <a:t>электронного письма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путём проверки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Цифровая подпись"/>
              </a:rPr>
              <a:t>цифровой подписи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письма по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Криптосистема с открытым ключом"/>
              </a:rPr>
              <a:t>открытому ключу отправителя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Контрольная сумма"/>
              </a:rPr>
              <a:t>контрольной суммы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Файл"/>
              </a:rPr>
              <a:t>файла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соответствие сумме, заявленной автором этого файла.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термин применяется, в основном, в области 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Информационные технологии"/>
              </a:rPr>
              <a:t>информационных технологий</a:t>
            </a:r>
            <a:r>
              <a:rPr kumimoji="0" lang="el-GR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447" y="2373923"/>
            <a:ext cx="11544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ГОСТ Р ИСО/МЭК 9594-8-98 — Основы аутентификации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Настоящий стандарт: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определяет формат информации аутентификации, хранимой справочником;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описывает способ получения из справочника информации аутентификации;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устанавливает предпосылки о способах формирования и размещения в справочнике информации аутентификации;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определяет три способа, с помощью которых прикладные программы могут использовать такую информацию аутентификации для выполнения аутентификации, и описывает, каким образом с помощью аутентификации могут быть обеспечены другие услуги защиты.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7124" y="5026748"/>
            <a:ext cx="108848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аутентификации</a:t>
            </a:r>
          </a:p>
          <a:p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системе аутентификации обычно можно выделить несколько элементов: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будет проходить процедуру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субъекта — отличительная черта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системы аутентификации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несущий ответственность и контролирующий её работу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 </a:t>
            </a: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аутентификации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принцип работы системы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управления доступом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предоставляющий определённые права доступа субъекту</a:t>
            </a:r>
            <a:endParaRPr lang="ru-RU" sz="1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0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2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2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: Элементы системы аутентификации на  примере самого себя и аудитории в которой вы находитесь.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к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оторый проходит процедуру______________________________________________________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субъекта — отличительная черта_____________________________________________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системы аутентификации___________________________________________________________</a:t>
            </a:r>
            <a:endParaRPr lang="ru-RU" sz="1400" b="0" i="0" dirty="0" smtClean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 </a:t>
            </a: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аутентификации_____________________________________________________________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управления доступом______________________________________________________________</a:t>
            </a:r>
            <a:endParaRPr lang="ru-RU" sz="1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3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91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аутентификации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электронной подписи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9039"/>
            <a:ext cx="8596668" cy="49423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Аутентификация при помощи электронной </a:t>
            </a:r>
            <a:r>
              <a:rPr lang="ru-RU" b="1" dirty="0" smtClean="0"/>
              <a:t>подписи</a:t>
            </a:r>
          </a:p>
          <a:p>
            <a:pPr marL="0" indent="0">
              <a:buNone/>
            </a:pPr>
            <a:r>
              <a:rPr lang="ru-RU" dirty="0" smtClean="0"/>
              <a:t>Федеральный </a:t>
            </a:r>
            <a:r>
              <a:rPr lang="ru-RU" dirty="0"/>
              <a:t>закон от 06.04.2011 N 63-ФЗ «Об электронной подписи» (с изменениями) предусматривает следующие виды электронной подписи:</a:t>
            </a:r>
          </a:p>
          <a:p>
            <a:r>
              <a:rPr lang="ru-RU" b="1" dirty="0"/>
              <a:t>Простая электронная подпись</a:t>
            </a:r>
            <a:r>
              <a:rPr lang="ru-RU" dirty="0"/>
              <a:t> — электронная подпись, которая посредством использования кодов, паролей или иных средств подтверждает факт формирования электронной подписи определенным лицом.</a:t>
            </a:r>
          </a:p>
          <a:p>
            <a:r>
              <a:rPr lang="ru-RU" b="1" dirty="0"/>
              <a:t>Неквалифицированная электронная подпись</a:t>
            </a:r>
            <a:r>
              <a:rPr lang="ru-RU" dirty="0"/>
              <a:t> — электронная подпись, которая:</a:t>
            </a:r>
          </a:p>
          <a:p>
            <a:r>
              <a:rPr lang="ru-RU" dirty="0"/>
              <a:t>получена в результате криптографического преобразования информации с использованием ключа электронной подписи;</a:t>
            </a:r>
          </a:p>
          <a:p>
            <a:r>
              <a:rPr lang="ru-RU" dirty="0"/>
              <a:t>позволяет определить лицо, подписавшее электронный документ;</a:t>
            </a:r>
          </a:p>
          <a:p>
            <a:r>
              <a:rPr lang="ru-RU" dirty="0"/>
              <a:t>позволяет обнаружить факт внесения изменений в электронный документ после момента его подписания;</a:t>
            </a:r>
          </a:p>
          <a:p>
            <a:r>
              <a:rPr lang="ru-RU" dirty="0"/>
              <a:t>создается с использованием средств электронной подписи.</a:t>
            </a:r>
          </a:p>
          <a:p>
            <a:r>
              <a:rPr lang="ru-RU" b="1" dirty="0"/>
              <a:t>Квалифицированная электронная подпись</a:t>
            </a:r>
            <a:r>
              <a:rPr lang="ru-RU" dirty="0"/>
              <a:t> — электронная подпись, которая соответствует всем признакам неквалифицированной электронной подписи и следующим дополнительным признакам:</a:t>
            </a:r>
          </a:p>
          <a:p>
            <a:r>
              <a:rPr lang="ru-RU" dirty="0"/>
              <a:t>ключ проверки электронной подписи указан в квалифицированном </a:t>
            </a:r>
            <a:r>
              <a:rPr lang="ru-RU" dirty="0">
                <a:hlinkClick r:id="rId2" tooltip="Цифровой сертификат"/>
              </a:rPr>
              <a:t>сертификате</a:t>
            </a:r>
            <a:r>
              <a:rPr lang="ru-RU" dirty="0"/>
              <a:t>;</a:t>
            </a:r>
          </a:p>
          <a:p>
            <a:r>
              <a:rPr lang="ru-RU" dirty="0"/>
              <a:t>для создания и проверки электронной подписи используются средства электронной подписи, получившие подтверждение соответствия требованиям, установленным в соответствии с настоящим Федеральным законом.</a:t>
            </a:r>
          </a:p>
          <a:p>
            <a:r>
              <a:rPr lang="ru-RU" b="1" dirty="0"/>
              <a:t>Аутентификация по </a:t>
            </a:r>
            <a:r>
              <a:rPr lang="ru-RU" b="1" dirty="0" smtClean="0"/>
              <a:t>паролям</a:t>
            </a:r>
            <a:endParaRPr lang="ru-RU" b="1" dirty="0"/>
          </a:p>
          <a:p>
            <a:r>
              <a:rPr lang="ru-RU" dirty="0"/>
              <a:t>Аутентификация по многоразовым паролям</a:t>
            </a:r>
          </a:p>
          <a:p>
            <a:r>
              <a:rPr lang="ru-RU" dirty="0"/>
              <a:t>Аутентификация по одноразовым паролям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60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869"/>
          </a:xfrm>
        </p:spPr>
        <p:txBody>
          <a:bodyPr/>
          <a:lstStyle/>
          <a:p>
            <a:r>
              <a:rPr lang="ru-RU" dirty="0" smtClean="0"/>
              <a:t>Цифровая подпись - цифровой ручкой</a:t>
            </a:r>
            <a:endParaRPr lang="ru-RU" dirty="0"/>
          </a:p>
        </p:txBody>
      </p:sp>
      <p:pic>
        <p:nvPicPr>
          <p:cNvPr id="7170" name="Picture 2" descr="http://bigslide.ru/images/25/24438/960/img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/>
          <a:stretch/>
        </p:blipFill>
        <p:spPr bwMode="auto">
          <a:xfrm>
            <a:off x="2221340" y="1820008"/>
            <a:ext cx="6084073" cy="32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8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285"/>
          </a:xfrm>
        </p:spPr>
        <p:txBody>
          <a:bodyPr/>
          <a:lstStyle/>
          <a:p>
            <a:r>
              <a:rPr lang="ru-RU" dirty="0" smtClean="0"/>
              <a:t>Реквизиты цифровой подписи</a:t>
            </a:r>
            <a:endParaRPr lang="ru-RU" dirty="0"/>
          </a:p>
        </p:txBody>
      </p:sp>
      <p:pic>
        <p:nvPicPr>
          <p:cNvPr id="9218" name="Picture 2" descr="&gt;Рис. 5.  Дублирование электронных документов бумажными   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6" y="1503486"/>
            <a:ext cx="6039664" cy="45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gt;40 Директива Европейского Союза  1999 г.  «Об общих условиях использования электронных подписей»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9" y="727379"/>
            <a:ext cx="2743199" cy="19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gt;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33" y="3063264"/>
            <a:ext cx="4297648" cy="32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6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413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цифровой подписи и техническое обеспечение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&gt;электронный документ – документ в электронном виде с реквизитами, позволяющими установить его целостность 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0" y="1292438"/>
            <a:ext cx="3010082" cy="19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5877" y="14924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электронный документ – документ в электронном виде с реквизитами, позволяющими установить его целостность и подлинность. (статья 1 Закона об ЭД и ЭЦП) 46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0" y="3094892"/>
            <a:ext cx="3321700" cy="18815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5877" y="30948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Электронная цифровая подпись – последовательность символов, являющаяся реквизитом электронного документа и предназначенная для подтверждения его целостности и подлинности; (статья 1 Закона об ЭД и ЭЦП) 47</a:t>
            </a:r>
            <a:endParaRPr lang="ru-RU" dirty="0"/>
          </a:p>
        </p:txBody>
      </p:sp>
      <p:pic>
        <p:nvPicPr>
          <p:cNvPr id="10244" name="Picture 4" descr="&gt;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572220"/>
            <a:ext cx="4902050" cy="21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94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Криптографическое формирование цифровой подписи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02" y="1099039"/>
            <a:ext cx="11165905" cy="12924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Электронная цифровая подпись предназначена для: удостоверения информации, составляющей общую часть электронного документа; подтверждения целостности и подлинности электронного документа. (статья 23) </a:t>
            </a:r>
            <a:endParaRPr lang="ru-RU" dirty="0"/>
          </a:p>
        </p:txBody>
      </p:sp>
      <p:pic>
        <p:nvPicPr>
          <p:cNvPr id="11266" name="Picture 2" descr="&gt;Электронная цифровая подпись предназначена для: удостоверения информации, составляющей общую часть электронного документа; подтверждения целост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2184704"/>
            <a:ext cx="3622431" cy="32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gt;Технология электронной цифровой подписи  для использования ЭЦП необходимо  специальное техническое,  организационное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5" y="2320986"/>
            <a:ext cx="3353044" cy="25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gt;Криптография  (от греч. cryptos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2789175"/>
            <a:ext cx="4311406" cy="32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Основы защиты информации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Основы защиты информации</a:t>
            </a:r>
          </a:p>
          <a:p>
            <a:pPr marL="0" indent="0">
              <a:buNone/>
            </a:pPr>
            <a:r>
              <a:rPr lang="ru-RU" dirty="0"/>
              <a:t>В связи с все возрастающей ролью информации в жизни общества вопросы информационной безопасности занимают особое место и требуют к себе все большего внимания. Первичным является понятие </a:t>
            </a:r>
            <a:r>
              <a:rPr lang="ru-RU" u="sng" dirty="0"/>
              <a:t>информационной безопасности</a:t>
            </a:r>
            <a:r>
              <a:rPr lang="ru-RU" dirty="0"/>
              <a:t> - это защищенность информации и поддерживающей инфраструктуры от случайных или преднамеренных воздействий естественного или искусственного характера, чреватых нанесением ущерба владельцам или пользователям информации.</a:t>
            </a:r>
          </a:p>
          <a:p>
            <a:pPr marL="0" indent="0">
              <a:buNone/>
            </a:pPr>
            <a:r>
              <a:rPr lang="ru-RU" u="sng" dirty="0"/>
              <a:t>Безопасность данных</a:t>
            </a:r>
            <a:r>
              <a:rPr lang="ru-RU" dirty="0"/>
              <a:t> - такое состояние хранимых, обрабатываемых и принимаемых данных, при которых невозможно их случайное или преднамеренное получение, изменение или уничтожение.</a:t>
            </a:r>
          </a:p>
          <a:p>
            <a:pPr marL="0" indent="0">
              <a:buNone/>
            </a:pPr>
            <a:r>
              <a:rPr lang="ru-RU" u="sng" dirty="0"/>
              <a:t>Защита данных</a:t>
            </a:r>
            <a:r>
              <a:rPr lang="ru-RU" dirty="0"/>
              <a:t> - совокупность целенаправленных действий и мероприятий по обеспечению безопасности данных. Таким образом, защита данных есть процесс обеспечения безопасности данных, а безопасность - состояние данных, конечный результат процесса защиты. Защита данных осуществляется с использованием методов (способов) защиты.</a:t>
            </a:r>
          </a:p>
          <a:p>
            <a:pPr marL="0" indent="0">
              <a:buNone/>
            </a:pPr>
            <a:r>
              <a:rPr lang="ru-RU" u="sng" dirty="0"/>
              <a:t>Метод (способ) защиты данных</a:t>
            </a:r>
            <a:r>
              <a:rPr lang="ru-RU" dirty="0"/>
              <a:t> - совокупность приемов и операций, реализующих функции защиты данных. Примерами их могут служить, например, методы шифрования и паролирования.</a:t>
            </a:r>
          </a:p>
          <a:p>
            <a:pPr marL="0" indent="0">
              <a:buNone/>
            </a:pPr>
            <a:r>
              <a:rPr lang="ru-RU" dirty="0"/>
              <a:t>На основе методов защиты создаются </a:t>
            </a:r>
            <a:r>
              <a:rPr lang="ru-RU" u="sng" dirty="0"/>
              <a:t>средства защиты</a:t>
            </a:r>
            <a:r>
              <a:rPr lang="ru-RU" dirty="0"/>
              <a:t> (например, устройства шифрации/дешифрации, программы анализа пароля, датчики охранной сигнализации и т.д.).</a:t>
            </a:r>
          </a:p>
          <a:p>
            <a:pPr marL="0" indent="0">
              <a:buNone/>
            </a:pPr>
            <a:r>
              <a:rPr lang="ru-RU" u="sng" dirty="0"/>
              <a:t>Механизм защиты</a:t>
            </a:r>
            <a:r>
              <a:rPr lang="ru-RU" dirty="0"/>
              <a:t> - совокупность средств защиты, функционирующих совместно для выполнения определенной задачи по защите данных (криптографические протоколы, механизмы защиты операционных систем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86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077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9331"/>
            <a:ext cx="8596668" cy="43620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Сформируйте цифровую подпись в кодированном виде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Открытый текст:  Студент</a:t>
            </a:r>
          </a:p>
          <a:p>
            <a:pPr marL="0" indent="0">
              <a:buNone/>
            </a:pPr>
            <a:r>
              <a:rPr lang="ru-RU" dirty="0" smtClean="0"/>
              <a:t>Ключ: Мир</a:t>
            </a:r>
          </a:p>
          <a:p>
            <a:pPr marL="0" indent="0">
              <a:buNone/>
            </a:pPr>
            <a:r>
              <a:rPr lang="ru-RU" dirty="0" smtClean="0"/>
              <a:t>Цифровая подпись_______________________________________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(цифровой код)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*Используйте цифровой ряд русского алфавита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0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27351" cy="5421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ЦП для аутентификации абонента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&gt;Cредство электронной цифровой подписи  – программное, программно-техническое или техническое средство, с помощью котор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2" y="2154116"/>
            <a:ext cx="3660714" cy="21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4622" y="2154116"/>
            <a:ext cx="7098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Cредство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электронной цифровой подписи – программное, программно-техническое или техническое средство, с помощью которого реализуются одна или несколько из следующих функций: выработка электронной цифровой подписи, проверка электронной цифровой подписи, выработка личного ключа или открытого ключа; (статья 1 Закона об ЭД и ЭЦП)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&gt;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" y="3921368"/>
            <a:ext cx="3889377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&gt;карточка открытого ключа  – документ на бумажном носителе, содержащий значение открытого ключа провер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22" y="4009292"/>
            <a:ext cx="3757489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&gt;Государственная система управления открытыми ключами  предназначена для обеспечения возможности получения всеми заинтересованными организациям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47" y="3236424"/>
            <a:ext cx="2544152" cy="19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8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сертификата ЦП для </a:t>
            </a:r>
            <a:r>
              <a:rPr lang="ru-RU" dirty="0" err="1" smtClean="0"/>
              <a:t>аутентификационного</a:t>
            </a:r>
            <a:r>
              <a:rPr lang="ru-RU" dirty="0" smtClean="0"/>
              <a:t> подтверждения </a:t>
            </a:r>
            <a:endParaRPr lang="ru-RU" dirty="0"/>
          </a:p>
        </p:txBody>
      </p:sp>
      <p:pic>
        <p:nvPicPr>
          <p:cNvPr id="14338" name="Picture 2" descr="&gt;Государственная система управления открытыми ключами ... ... 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94" y="1784838"/>
            <a:ext cx="6588369" cy="49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1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6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регистрации абонентов ЦП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&gt;75 изготавливает сертификаты ключей подписей; создает ключи электронных цифровых подписей по обращению участников информационн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41" y="1459523"/>
            <a:ext cx="6670451" cy="5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2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792"/>
          </a:xfrm>
        </p:spPr>
        <p:txBody>
          <a:bodyPr/>
          <a:lstStyle/>
          <a:p>
            <a:r>
              <a:rPr lang="ru-RU" dirty="0" smtClean="0"/>
              <a:t>Алгоритм нанесения и проверки ЦП</a:t>
            </a:r>
            <a:endParaRPr lang="ru-RU" dirty="0"/>
          </a:p>
        </p:txBody>
      </p:sp>
      <p:pic>
        <p:nvPicPr>
          <p:cNvPr id="15362" name="Picture 2" descr="http://moeip.ru/wp-content/uploads/2016/05/electrn-podp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6" y="1310054"/>
            <a:ext cx="5713675" cy="43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myedo.ru/wp-content/uploads/2018/12/jelektronnaja-podpis-kvalificirovanna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07" y="1782038"/>
            <a:ext cx="4941521" cy="37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3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4 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представленный алгоритм на картинке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oskvabarter.ru/wp-content/uploads/kak-polzovatsya-elektronnaya-podpis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8" y="2219569"/>
            <a:ext cx="50577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3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21765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Самостоятельно в поисковой системе найдите </a:t>
            </a:r>
          </a:p>
          <a:p>
            <a:pPr marL="0" indent="0">
              <a:buNone/>
            </a:pPr>
            <a:r>
              <a:rPr lang="ru-RU" dirty="0" smtClean="0"/>
              <a:t>1-Что Такое ХЭШ___________________________________________________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2- Математическое определение ХЭШ-ФУНКЦИИ________________________</a:t>
            </a:r>
            <a:endParaRPr lang="ru-RU" dirty="0"/>
          </a:p>
        </p:txBody>
      </p:sp>
      <p:pic>
        <p:nvPicPr>
          <p:cNvPr id="17410" name="Picture 2" descr="https://ok-t.ru/studopedia/baza1/1365104752338.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82" y="3112477"/>
            <a:ext cx="5946982" cy="34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04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807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Окончание лабораторной работы:</a:t>
            </a:r>
          </a:p>
          <a:p>
            <a:pPr>
              <a:buAutoNum type="arabicPeriod"/>
            </a:pPr>
            <a:r>
              <a:rPr lang="ru-RU" dirty="0" smtClean="0"/>
              <a:t>Оформить материалы в конспекте.</a:t>
            </a:r>
          </a:p>
          <a:p>
            <a:pPr>
              <a:buAutoNum type="arabicPeriod"/>
            </a:pPr>
            <a:r>
              <a:rPr lang="ru-RU" dirty="0" smtClean="0"/>
              <a:t>Решить задачи 1-5.</a:t>
            </a:r>
          </a:p>
          <a:p>
            <a:pPr>
              <a:buAutoNum type="arabicPeriod"/>
            </a:pPr>
            <a:r>
              <a:rPr lang="ru-RU" dirty="0" smtClean="0"/>
              <a:t>Представить материал на защиту преподавателю.</a:t>
            </a:r>
            <a:endParaRPr lang="ru-RU" dirty="0"/>
          </a:p>
        </p:txBody>
      </p:sp>
      <p:pic>
        <p:nvPicPr>
          <p:cNvPr id="18434" name="Picture 2" descr="https://www.elisa.ee/files/styles/max_1300x1300/public/2020-05/Elisa%20teenindusrobot%20Ann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7" y="3166890"/>
            <a:ext cx="3499583" cy="32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rutoken.ru/resource/products/rutoken_s/common/rutoken_s_mic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53" y="3427545"/>
            <a:ext cx="3956783" cy="27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kkmsale.ru/upload/medialibrary/ecc/ecc60e7449be1af10892d2f38c6c2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84" y="4182920"/>
            <a:ext cx="3311281" cy="12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0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26289" cy="946638"/>
          </a:xfrm>
        </p:spPr>
        <p:txBody>
          <a:bodyPr>
            <a:normAutofit/>
          </a:bodyPr>
          <a:lstStyle/>
          <a:p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безопасности 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программно-аппаратной реализации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средств и механизмов защиты данных основана на концептуальной модели безопасности информации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extarchive.ru/images/589/1177182/m72b0b97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6" y="1802424"/>
            <a:ext cx="7589776" cy="4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3718" y="6172173"/>
            <a:ext cx="582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Концептуальная модель безопасности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1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3562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и её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программно-аппаратные составляющие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1937"/>
            <a:ext cx="8596668" cy="4599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РФ являются: Президент РФ, а также законодательные и иные правовые акты РФ, регулирующие правовые отношения в сфере информационной безопасности (ИБ) и защиты государственной тайны.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Угрозами информационной войны для РФ являются: значительная протяженность территории и открытость границ.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системы защиты от информационного оружия должна включать в себя: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1-механизмы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пользователей от различных типов и уровней угроз для национальной информационной инфраструктуры;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2-процедуры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уровня и особенностей атаки против национальной инфраструктуры в целом и отдельных пользователей;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3-признаки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сигнализирующие о возможном нападении.</a:t>
            </a:r>
          </a:p>
        </p:txBody>
      </p:sp>
    </p:spTree>
    <p:extLst>
      <p:ext uri="{BB962C8B-B14F-4D97-AF65-F5344CB8AC3E}">
        <p14:creationId xmlns:p14="http://schemas.microsoft.com/office/powerpoint/2010/main" val="28692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668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угрозы безопасности данных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5732585"/>
            <a:ext cx="3499338" cy="3253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угроз безопасности данных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5" y="1538654"/>
            <a:ext cx="9457595" cy="4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57112" cy="67407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Воздействия на программно-аппаратные средства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/>
          <a:lstStyle/>
          <a:p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Воздействия</a:t>
            </a:r>
            <a:r>
              <a:rPr lang="ru-RU" u="sng" dirty="0"/>
              <a:t>,</a:t>
            </a:r>
            <a:r>
              <a:rPr lang="ru-RU" dirty="0"/>
              <a:t> в результате которых может быть нарушена безопасность данных, включают в себя:</a:t>
            </a:r>
          </a:p>
          <a:p>
            <a:r>
              <a:rPr lang="ru-RU" dirty="0"/>
              <a:t>случайные воздействия природной среды (ураган, пожар и т.п.);</a:t>
            </a:r>
          </a:p>
          <a:p>
            <a:r>
              <a:rPr lang="ru-RU" dirty="0"/>
              <a:t>целенаправленные воздействия нарушителя (шпионаж, разрушение компонентов ин</a:t>
            </a:r>
            <a:br>
              <a:rPr lang="ru-RU" dirty="0"/>
            </a:br>
            <a:r>
              <a:rPr lang="ru-RU" dirty="0"/>
              <a:t>формационной системы, использование прямых каналов утечки данных);</a:t>
            </a:r>
          </a:p>
          <a:p>
            <a:r>
              <a:rPr lang="ru-RU" dirty="0"/>
              <a:t>внутренние возмущающие факторы (отказы аппаратуры, ошибки в математическом и</a:t>
            </a:r>
            <a:br>
              <a:rPr lang="ru-RU" dirty="0"/>
            </a:br>
            <a:r>
              <a:rPr lang="ru-RU" dirty="0"/>
              <a:t>программном обеспечении, недостаточная подготовка персонала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3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755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утечки информации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266093"/>
            <a:ext cx="8851971" cy="47752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Под </a:t>
            </a:r>
            <a:r>
              <a:rPr lang="ru-RU" u="sng" dirty="0"/>
              <a:t>каналом утечки</a:t>
            </a:r>
            <a:r>
              <a:rPr lang="ru-RU" dirty="0"/>
              <a:t> данных будем понимать потенциальную возможность нарушителю получить доступ к НСД, которая обусловлена архитектурой, технологической схемой функционирования информационной системы, а также существующей организацией работы с данными. Все каналы утечки данных можно разделить на косвенные и прямые.</a:t>
            </a:r>
          </a:p>
          <a:p>
            <a:pPr marL="0" indent="0" algn="just">
              <a:buNone/>
            </a:pPr>
            <a:r>
              <a:rPr lang="ru-RU" u="sng" dirty="0" smtClean="0"/>
              <a:t>1 </a:t>
            </a:r>
            <a:r>
              <a:rPr lang="ru-RU" b="1" u="sng" dirty="0" smtClean="0"/>
              <a:t>Косвенными</a:t>
            </a:r>
            <a:r>
              <a:rPr lang="ru-RU" b="1" dirty="0"/>
              <a:t> </a:t>
            </a:r>
            <a:r>
              <a:rPr lang="ru-RU" dirty="0"/>
              <a:t>называются такие </a:t>
            </a:r>
            <a:r>
              <a:rPr lang="ru-RU" u="sng" dirty="0"/>
              <a:t>каналы утечки</a:t>
            </a:r>
            <a:r>
              <a:rPr lang="ru-RU" dirty="0"/>
              <a:t>, использование которых для НСД не требует непосредственного доступа к техническим устройствам информационной системы. Они возникают, например, вследствие недостаточной изоляции помещений, просчетов в организации работы с данными и предоставляют нарушителю возможность применения подслушивающих устройств, дистанционного фотографирования, перехвата электромагнитных излучений, хищения носителей данных и отходов и т.п.).</a:t>
            </a:r>
          </a:p>
          <a:p>
            <a:pPr marL="0" indent="0" algn="just">
              <a:buNone/>
            </a:pPr>
            <a:r>
              <a:rPr lang="ru-RU" u="sng" dirty="0" smtClean="0"/>
              <a:t>2 </a:t>
            </a:r>
            <a:r>
              <a:rPr lang="ru-RU" b="1" u="sng" dirty="0" smtClean="0"/>
              <a:t>Прямые </a:t>
            </a:r>
            <a:r>
              <a:rPr lang="ru-RU" b="1" u="sng" dirty="0"/>
              <a:t>каналы </a:t>
            </a:r>
            <a:r>
              <a:rPr lang="ru-RU" u="sng" dirty="0"/>
              <a:t>утечки</a:t>
            </a:r>
            <a:r>
              <a:rPr lang="ru-RU" dirty="0"/>
              <a:t> данных требуют непосредственного доступа к техническим средствам информационной системы и данным. Наличие прямых каналов утечки обусловлено недостатками технических и программных средств защиты, ОС, СУБД, математического и программного обеспечения. Прямые каналы утечки данных позволяют нарушителю подключиться к аппаратуре информационной системы, получить доступ к данным и выполнить действия по анализу, модификации и уничтожению данных.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1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15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каналы утечки информации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9377"/>
            <a:ext cx="10990058" cy="48719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Технические каналы утечки информации классифицируются по физической природе носителя. С учетом физической природы путей переноса информации каналы утечки данных можно классифицировать на следующие группы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1-визуально-оптические </a:t>
            </a:r>
            <a:r>
              <a:rPr lang="ru-RU" dirty="0"/>
              <a:t>- источником информации здесь служит, как правило, непосредственное или удаленное наблюдение (в том числе и телевизионное);</a:t>
            </a:r>
          </a:p>
          <a:p>
            <a:pPr marL="0" indent="0">
              <a:buNone/>
            </a:pPr>
            <a:r>
              <a:rPr lang="ru-RU" dirty="0" smtClean="0"/>
              <a:t>2-акустические </a:t>
            </a:r>
            <a:r>
              <a:rPr lang="ru-RU" dirty="0"/>
              <a:t>- источником информации здесь служат речь и шумы, средой распространения звука являются воздух, земля, вода, строительные конструкции (кирпич, железобетон, металлическая арматура и др.);</a:t>
            </a:r>
          </a:p>
          <a:p>
            <a:pPr marL="0" indent="0">
              <a:buNone/>
            </a:pPr>
            <a:r>
              <a:rPr lang="ru-RU" dirty="0" smtClean="0"/>
              <a:t>3-электромагнитные </a:t>
            </a:r>
            <a:r>
              <a:rPr lang="ru-RU" dirty="0"/>
              <a:t>(включая магнитные и электрические) - источником информации здесь служат различные провода и кабели связи, создающие вокруг себя магнитное и </a:t>
            </a:r>
            <a:r>
              <a:rPr lang="ru-RU" i="1" dirty="0"/>
              <a:t>э</a:t>
            </a:r>
            <a:r>
              <a:rPr lang="ru-RU" dirty="0"/>
              <a:t>лектрическое поле, информацию с которых можно перехватить путем наводок на другие провода и элементы аппаратуры в ближней зоне их расположения;</a:t>
            </a:r>
          </a:p>
          <a:p>
            <a:pPr marL="0" indent="0">
              <a:buNone/>
            </a:pPr>
            <a:r>
              <a:rPr lang="ru-RU" dirty="0" smtClean="0"/>
              <a:t>4-материально-вещественные </a:t>
            </a:r>
            <a:r>
              <a:rPr lang="ru-RU" dirty="0"/>
              <a:t>(бумага, фото, магнитные носители и т.д.).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0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94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и средства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extarchive.ru/images/589/1177182/757cc71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41203"/>
            <a:ext cx="8596312" cy="43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5886" y="5813792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Классификация методов и средств защиты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4040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779</Words>
  <Application>Microsoft Office PowerPoint</Application>
  <PresentationFormat>Широкоэкранный</PresentationFormat>
  <Paragraphs>144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Roboto</vt:lpstr>
      <vt:lpstr>Times New Roman</vt:lpstr>
      <vt:lpstr>Trebuchet MS</vt:lpstr>
      <vt:lpstr>Wingdings 3</vt:lpstr>
      <vt:lpstr>Аспект</vt:lpstr>
      <vt:lpstr>Ставропольский государственный аграрный университет Кафедра информационных систем</vt:lpstr>
      <vt:lpstr>Основы защиты информации </vt:lpstr>
      <vt:lpstr>Система обеспечения безопасности программно-аппаратной реализации - совокупность средств и механизмов защиты данных основана на концептуальной модели безопасности информации</vt:lpstr>
      <vt:lpstr>Информационная безопасность и её программно-аппаратные составляющие </vt:lpstr>
      <vt:lpstr>Основные угрозы безопасности данных </vt:lpstr>
      <vt:lpstr>Воздействия на программно-аппаратные средства</vt:lpstr>
      <vt:lpstr>Каналы утечки информации</vt:lpstr>
      <vt:lpstr>Технические каналы утечки информации</vt:lpstr>
      <vt:lpstr>Основные методы и средства защиты </vt:lpstr>
      <vt:lpstr>Задача 1 </vt:lpstr>
      <vt:lpstr>Методы защиты ( из Классификация методов и средств защиты, слайд 9)  </vt:lpstr>
      <vt:lpstr>Допуск пользователя и предоставление прав доступа. </vt:lpstr>
      <vt:lpstr>Исследование аутентификации</vt:lpstr>
      <vt:lpstr>Задача 2 </vt:lpstr>
      <vt:lpstr>Исследование аутентификации при помощи электронной подписи </vt:lpstr>
      <vt:lpstr>Цифровая подпись - цифровой ручкой</vt:lpstr>
      <vt:lpstr>Реквизиты цифровой подписи</vt:lpstr>
      <vt:lpstr>Технология цифровой подписи и техническое обеспечение</vt:lpstr>
      <vt:lpstr>Криптографическое формирование цифровой подписи</vt:lpstr>
      <vt:lpstr>Задача 3</vt:lpstr>
      <vt:lpstr>Применение ЦП для аутентификации абонента</vt:lpstr>
      <vt:lpstr>Структура сертификата ЦП для аутентификационного подтверждения </vt:lpstr>
      <vt:lpstr>Порядок регистрации абонентов ЦП</vt:lpstr>
      <vt:lpstr>Алгоритм нанесения и проверки ЦП</vt:lpstr>
      <vt:lpstr>Задача 4  Опишите представленный алгоритм на картинке</vt:lpstr>
      <vt:lpstr>Задача 5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аграрный университет Кафедра информационных систем</dc:title>
  <dc:creator>Александр</dc:creator>
  <cp:lastModifiedBy>Александр</cp:lastModifiedBy>
  <cp:revision>23</cp:revision>
  <dcterms:created xsi:type="dcterms:W3CDTF">2022-09-06T06:57:32Z</dcterms:created>
  <dcterms:modified xsi:type="dcterms:W3CDTF">2022-09-06T08:47:51Z</dcterms:modified>
</cp:coreProperties>
</file>